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ab1442c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13ab1442c4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ab1442c43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ab1442c4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ab1442c43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ab1442c4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abbaa9f0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abbaa9f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b1442c43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ab1442c4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ab1442c43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ab1442c4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ab1442c43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ab1442c4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ab1442c43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ab1442c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500328" y="2023494"/>
            <a:ext cx="2591062" cy="776181"/>
            <a:chOff x="4249904" y="3010567"/>
            <a:chExt cx="3741606" cy="1034908"/>
          </a:xfrm>
        </p:grpSpPr>
        <p:sp>
          <p:nvSpPr>
            <p:cNvPr id="55" name="Google Shape;55;p13"/>
            <p:cNvSpPr txBox="1"/>
            <p:nvPr/>
          </p:nvSpPr>
          <p:spPr>
            <a:xfrm flipH="1">
              <a:off x="5702510" y="3091175"/>
              <a:ext cx="22890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</a:rPr>
                <a:t>Alpha</a:t>
              </a:r>
              <a:endParaRPr b="1" sz="2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</a:rPr>
                <a:t>Garbage</a:t>
              </a:r>
              <a:endParaRPr b="1" sz="2100">
                <a:solidFill>
                  <a:schemeClr val="dk1"/>
                </a:solidFill>
              </a:endParaRPr>
            </a:p>
          </p:txBody>
        </p:sp>
        <p:grpSp>
          <p:nvGrpSpPr>
            <p:cNvPr id="56" name="Google Shape;56;p13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57" name="Google Shape;57;p13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58" name="Google Shape;58;p13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13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13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" name="Google Shape;61;p13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62" name="Google Shape;62;p13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13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4;p13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" name="Google Shape;65;p13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6" name="Google Shape;66;p13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7" name="Google Shape;67;p13"/>
          <p:cNvSpPr txBox="1"/>
          <p:nvPr/>
        </p:nvSpPr>
        <p:spPr>
          <a:xfrm>
            <a:off x="2995650" y="2843006"/>
            <a:ext cx="3184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Simple Solution to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garbage detection &amp; classification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goal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4" name="Google Shape;74;p14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75" name="Google Shape;75;p14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76" name="Google Shape;76;p14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77" name="Google Shape;77;p14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78" name="Google Shape;78;p14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14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" name="Google Shape;81;p14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82" name="Google Shape;82;p14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14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14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5" name="Google Shape;85;p14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6" name="Google Shape;86;p14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74" y="1497848"/>
            <a:ext cx="5313823" cy="27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5775950" y="1497850"/>
            <a:ext cx="32691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B</a:t>
            </a:r>
            <a:r>
              <a:rPr lang="en" sz="2200">
                <a:solidFill>
                  <a:schemeClr val="dk1"/>
                </a:solidFill>
              </a:rPr>
              <a:t>oundary d</a:t>
            </a:r>
            <a:r>
              <a:rPr lang="en" sz="2200">
                <a:solidFill>
                  <a:schemeClr val="dk1"/>
                </a:solidFill>
              </a:rPr>
              <a:t>etection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Garbage type classification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we did to try and achieve the goal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5" name="Google Shape;95;p15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96" name="Google Shape;96;p15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97" name="Google Shape;97;p15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98" name="Google Shape;98;p15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2" name="Google Shape;102;p15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03" name="Google Shape;103;p15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15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15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6" name="Google Shape;106;p15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7" name="Google Shape;107;p15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8" name="Google Shape;108;p15"/>
          <p:cNvSpPr txBox="1"/>
          <p:nvPr/>
        </p:nvSpPr>
        <p:spPr>
          <a:xfrm>
            <a:off x="935000" y="1217700"/>
            <a:ext cx="39606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b="1" lang="en" sz="2200">
                <a:solidFill>
                  <a:schemeClr val="dk1"/>
                </a:solidFill>
              </a:rPr>
              <a:t>RetinaNet</a:t>
            </a:r>
            <a:endParaRPr b="1" sz="22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Boundary detection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Bad Performance when garbage are gathered/ covered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MobileNetV2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000" y="3210725"/>
            <a:ext cx="2111299" cy="157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9000" y="825938"/>
            <a:ext cx="2111301" cy="96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075" y="829000"/>
            <a:ext cx="1729600" cy="38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000" y="2157525"/>
            <a:ext cx="2111299" cy="959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we did to try and achieve the goal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9" name="Google Shape;119;p16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120" name="Google Shape;120;p16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6" name="Google Shape;126;p16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27" name="Google Shape;127;p16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16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6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0" name="Google Shape;130;p16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1" name="Google Shape;131;p16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2" name="Google Shape;132;p16"/>
          <p:cNvSpPr txBox="1"/>
          <p:nvPr/>
        </p:nvSpPr>
        <p:spPr>
          <a:xfrm>
            <a:off x="935000" y="1217700"/>
            <a:ext cx="7122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RetinaNet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b="1" lang="en" sz="2200">
                <a:solidFill>
                  <a:schemeClr val="dk1"/>
                </a:solidFill>
              </a:rPr>
              <a:t>MobileNetV2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went well &amp; didn’t go well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9" name="Google Shape;139;p17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140" name="Google Shape;140;p17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141" name="Google Shape;141;p17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142" name="Google Shape;142;p17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143" name="Google Shape;143;p17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7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7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6" name="Google Shape;146;p17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47" name="Google Shape;147;p17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7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7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17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1" name="Google Shape;151;p17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2" name="Google Shape;152;p17"/>
          <p:cNvSpPr txBox="1"/>
          <p:nvPr/>
        </p:nvSpPr>
        <p:spPr>
          <a:xfrm>
            <a:off x="935000" y="989100"/>
            <a:ext cx="74886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What went well</a:t>
            </a:r>
            <a:endParaRPr b="1" sz="2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Our models are able to detect the garbage from different environments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Our models are able to classify the garbage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Didn’t go well</a:t>
            </a:r>
            <a:endParaRPr b="1" sz="22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Some of the categories do not exist in pre-built model, so we did a mapping to make it fit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RetinaNet is slow, hard to tune hyperparameters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91794" y="77494"/>
            <a:ext cx="50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solutions &amp; improvements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9" name="Google Shape;159;p18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160" name="Google Shape;160;p18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161" name="Google Shape;161;p18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162" name="Google Shape;162;p18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163" name="Google Shape;163;p18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8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8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6" name="Google Shape;166;p18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67" name="Google Shape;167;p18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8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8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0" name="Google Shape;170;p18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1" name="Google Shape;171;p18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2" name="Google Shape;172;p18"/>
          <p:cNvSpPr txBox="1"/>
          <p:nvPr/>
        </p:nvSpPr>
        <p:spPr>
          <a:xfrm>
            <a:off x="935000" y="1065300"/>
            <a:ext cx="7122000" cy="3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Overall level:</a:t>
            </a:r>
            <a:endParaRPr b="1" sz="2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More garbage class type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More accurate boundary detection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Model level:</a:t>
            </a:r>
            <a:endParaRPr b="1" sz="2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RetinaNet is sensitive to learning rate, using lr_scheduler to control learning rate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More hyperparameter tuning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>
            <a:off x="0" y="0"/>
            <a:ext cx="9144000" cy="566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91804" y="77500"/>
            <a:ext cx="811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Performance metrics</a:t>
            </a:r>
            <a:endParaRPr b="1"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9" name="Google Shape;179;p19"/>
          <p:cNvGrpSpPr/>
          <p:nvPr/>
        </p:nvGrpSpPr>
        <p:grpSpPr>
          <a:xfrm>
            <a:off x="7963351" y="116781"/>
            <a:ext cx="1081698" cy="340852"/>
            <a:chOff x="4249904" y="3010567"/>
            <a:chExt cx="3741606" cy="1086208"/>
          </a:xfrm>
        </p:grpSpPr>
        <p:sp>
          <p:nvSpPr>
            <p:cNvPr id="180" name="Google Shape;180;p19"/>
            <p:cNvSpPr txBox="1"/>
            <p:nvPr/>
          </p:nvSpPr>
          <p:spPr>
            <a:xfrm flipH="1">
              <a:off x="5702510" y="3091175"/>
              <a:ext cx="2289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Alpha</a:t>
              </a:r>
              <a:endParaRPr b="1" sz="8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</a:rPr>
                <a:t>Garbage</a:t>
              </a:r>
              <a:endParaRPr b="1" sz="800">
                <a:solidFill>
                  <a:schemeClr val="lt1"/>
                </a:solidFill>
              </a:endParaRPr>
            </a:p>
          </p:txBody>
        </p:sp>
        <p:grpSp>
          <p:nvGrpSpPr>
            <p:cNvPr id="181" name="Google Shape;181;p19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182" name="Google Shape;182;p19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183" name="Google Shape;183;p19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9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9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6" name="Google Shape;186;p19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187" name="Google Shape;187;p19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19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9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0" name="Google Shape;190;p19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1" name="Google Shape;191;p19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2" name="Google Shape;192;p19"/>
          <p:cNvSpPr txBox="1"/>
          <p:nvPr/>
        </p:nvSpPr>
        <p:spPr>
          <a:xfrm>
            <a:off x="513825" y="1217700"/>
            <a:ext cx="32415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Object detection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Loss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350" y="1217700"/>
            <a:ext cx="4868700" cy="326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ctrTitle"/>
          </p:nvPr>
        </p:nvSpPr>
        <p:spPr>
          <a:xfrm>
            <a:off x="2343600" y="2202300"/>
            <a:ext cx="43425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Thank You!</a:t>
            </a:r>
            <a:endParaRPr sz="2300"/>
          </a:p>
        </p:txBody>
      </p:sp>
      <p:grpSp>
        <p:nvGrpSpPr>
          <p:cNvPr id="199" name="Google Shape;199;p20"/>
          <p:cNvGrpSpPr/>
          <p:nvPr/>
        </p:nvGrpSpPr>
        <p:grpSpPr>
          <a:xfrm>
            <a:off x="3500328" y="1680594"/>
            <a:ext cx="2591062" cy="776181"/>
            <a:chOff x="4249904" y="3010567"/>
            <a:chExt cx="3741606" cy="1034908"/>
          </a:xfrm>
        </p:grpSpPr>
        <p:sp>
          <p:nvSpPr>
            <p:cNvPr id="200" name="Google Shape;200;p20"/>
            <p:cNvSpPr txBox="1"/>
            <p:nvPr/>
          </p:nvSpPr>
          <p:spPr>
            <a:xfrm flipH="1">
              <a:off x="5702510" y="3091175"/>
              <a:ext cx="22890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</a:rPr>
                <a:t>Alpha</a:t>
              </a:r>
              <a:endParaRPr b="1" sz="2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</a:rPr>
                <a:t>Garbage</a:t>
              </a:r>
              <a:endParaRPr b="1" sz="2100">
                <a:solidFill>
                  <a:schemeClr val="dk1"/>
                </a:solidFill>
              </a:endParaRPr>
            </a:p>
          </p:txBody>
        </p:sp>
        <p:grpSp>
          <p:nvGrpSpPr>
            <p:cNvPr id="201" name="Google Shape;201;p20"/>
            <p:cNvGrpSpPr/>
            <p:nvPr/>
          </p:nvGrpSpPr>
          <p:grpSpPr>
            <a:xfrm>
              <a:off x="4249904" y="3042048"/>
              <a:ext cx="1098227" cy="839793"/>
              <a:chOff x="3973996" y="2931360"/>
              <a:chExt cx="1286582" cy="983825"/>
            </a:xfrm>
          </p:grpSpPr>
          <p:grpSp>
            <p:nvGrpSpPr>
              <p:cNvPr id="202" name="Google Shape;202;p20"/>
              <p:cNvGrpSpPr/>
              <p:nvPr/>
            </p:nvGrpSpPr>
            <p:grpSpPr>
              <a:xfrm>
                <a:off x="3973996" y="2943051"/>
                <a:ext cx="287632" cy="972134"/>
                <a:chOff x="2869719" y="2828835"/>
                <a:chExt cx="439200" cy="1484400"/>
              </a:xfrm>
            </p:grpSpPr>
            <p:sp>
              <p:nvSpPr>
                <p:cNvPr id="203" name="Google Shape;203;p20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20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20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6" name="Google Shape;206;p20"/>
              <p:cNvGrpSpPr/>
              <p:nvPr/>
            </p:nvGrpSpPr>
            <p:grpSpPr>
              <a:xfrm flipH="1">
                <a:off x="4972946" y="2931360"/>
                <a:ext cx="287632" cy="972134"/>
                <a:chOff x="2869719" y="2828835"/>
                <a:chExt cx="439200" cy="1484400"/>
              </a:xfrm>
            </p:grpSpPr>
            <p:sp>
              <p:nvSpPr>
                <p:cNvPr id="207" name="Google Shape;207;p20"/>
                <p:cNvSpPr/>
                <p:nvPr/>
              </p:nvSpPr>
              <p:spPr>
                <a:xfrm>
                  <a:off x="2869719" y="2828835"/>
                  <a:ext cx="439200" cy="2421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20"/>
                <p:cNvSpPr/>
                <p:nvPr/>
              </p:nvSpPr>
              <p:spPr>
                <a:xfrm>
                  <a:off x="2869719" y="2828835"/>
                  <a:ext cx="224400" cy="1484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20"/>
                <p:cNvSpPr/>
                <p:nvPr/>
              </p:nvSpPr>
              <p:spPr>
                <a:xfrm>
                  <a:off x="2869719" y="4097386"/>
                  <a:ext cx="439200" cy="2154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0" name="Google Shape;210;p20"/>
              <p:cNvSpPr/>
              <p:nvPr/>
            </p:nvSpPr>
            <p:spPr>
              <a:xfrm rot="3115233">
                <a:off x="4277951" y="3358297"/>
                <a:ext cx="744706" cy="158556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11" name="Google Shape;211;p20"/>
            <p:cNvCxnSpPr/>
            <p:nvPr/>
          </p:nvCxnSpPr>
          <p:spPr>
            <a:xfrm>
              <a:off x="5617002" y="3010567"/>
              <a:ext cx="0" cy="9402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